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9" r:id="rId3"/>
    <p:sldId id="259" r:id="rId4"/>
    <p:sldId id="265" r:id="rId5"/>
    <p:sldId id="264" r:id="rId6"/>
    <p:sldId id="273" r:id="rId7"/>
    <p:sldId id="271" r:id="rId8"/>
    <p:sldId id="272" r:id="rId9"/>
    <p:sldId id="270" r:id="rId10"/>
    <p:sldId id="267" r:id="rId11"/>
    <p:sldId id="262" r:id="rId12"/>
    <p:sldId id="266" r:id="rId13"/>
    <p:sldId id="260" r:id="rId14"/>
    <p:sldId id="258" r:id="rId15"/>
    <p:sldId id="274" r:id="rId16"/>
    <p:sldId id="261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945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192">
          <p15:clr>
            <a:srgbClr val="A4A3A4"/>
          </p15:clr>
        </p15:guide>
        <p15:guide id="5" orient="horz" pos="1072">
          <p15:clr>
            <a:srgbClr val="A4A3A4"/>
          </p15:clr>
        </p15:guide>
        <p15:guide id="6" pos="3839">
          <p15:clr>
            <a:srgbClr val="A4A3A4"/>
          </p15:clr>
        </p15:guide>
        <p15:guide id="7" pos="704">
          <p15:clr>
            <a:srgbClr val="A4A3A4"/>
          </p15:clr>
        </p15:guide>
        <p15:guide id="8" pos="7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66576" autoAdjust="0"/>
  </p:normalViewPr>
  <p:slideViewPr>
    <p:cSldViewPr showGuides="1">
      <p:cViewPr varScale="1">
        <p:scale>
          <a:sx n="115" d="100"/>
          <a:sy n="115" d="100"/>
        </p:scale>
        <p:origin x="1040" y="76"/>
      </p:cViewPr>
      <p:guideLst>
        <p:guide orient="horz" pos="2160"/>
        <p:guide orient="horz" pos="945"/>
        <p:guide orient="horz" pos="3888"/>
        <p:guide orient="horz" pos="192"/>
        <p:guide orient="horz" pos="1072"/>
        <p:guide pos="3839"/>
        <p:guide pos="704"/>
        <p:guide pos="7102"/>
      </p:guideLst>
    </p:cSldViewPr>
  </p:slideViewPr>
  <p:outlineViewPr>
    <p:cViewPr>
      <p:scale>
        <a:sx n="33" d="100"/>
        <a:sy n="33" d="100"/>
      </p:scale>
      <p:origin x="0" y="-2886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2/3/2018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2/3/2018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5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73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45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6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4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6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3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2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6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10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1 HealthCare: McKinsey Global Institute estimates that applying machine learning techniques to better inform decision making could generate up to $100 billion in value based on optimized innovation, enhanced efficiency of clinical trials and the creation of various novel tools for physicians, insurers and consumers. 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2. Finance: 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More than 90% of the top 50 financial institutions around the world are using machine learning and advanced analytics. One of the core machine learning use cases in banking/finance domain is to combat fraud. 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3. Retail: 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According to The Realities of Online </a:t>
            </a:r>
            <a:r>
              <a:rPr lang="en-US" altLang="zh-CN" sz="1600" b="0" i="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Personalisation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Report, 42% of retailers are using personalized product recommendations using machine learning technology.</a:t>
            </a:r>
          </a:p>
          <a:p>
            <a:r>
              <a:rPr lang="en-US" sz="1600" b="0" i="0" kern="1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98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1 HealthCare: McKinsey Global Institute estimates that applying machine learning techniques to better inform decision making could generate up to $100 billion in value based on optimized innovation, enhanced efficiency of clinical trials and the creation of various novel tools for physicians, insurers and consumers. 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2. Finance: 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More than 90% of the top 50 financial institutions around the world are using machine learning and advanced analytics. One of the core machine learning use cases in banking/finance domain is to combat fraud. 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3. Retail: 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According to The Realities of Online </a:t>
            </a:r>
            <a:r>
              <a:rPr lang="en-US" altLang="zh-CN" sz="1600" b="0" i="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Personalisation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Report, 42% of retailers are using personalized product recommendations using machine learning technology.</a:t>
            </a:r>
          </a:p>
          <a:p>
            <a:r>
              <a:rPr lang="en-US" sz="1600" b="0" i="0" kern="1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21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1 HealthCare: McKinsey Global Institute estimates that applying machine learning techniques to better inform decision making could generate up to $100 billion in value based on optimized innovation, enhanced efficiency of clinical trials and the creation of various novel tools for physicians, insurers and consumers. 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2. Finance: 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More than 90% of the top 50 financial institutions around the world are using machine learning and advanced analytics. One of the core machine learning use cases in banking/finance domain is to combat fraud. 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3. Retail: 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According to The Realities of Online </a:t>
            </a:r>
            <a:r>
              <a:rPr lang="en-US" altLang="zh-CN" sz="1600" b="0" i="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Personalisation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Report, 42% of retailers are using personalized product recommendations using machine learning technology.</a:t>
            </a:r>
          </a:p>
          <a:p>
            <a:r>
              <a:rPr lang="en-US" sz="1600" b="0" i="0" kern="1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1 HealthCare: McKinsey Global Institute estimates that applying machine learning techniques to better inform decision making could generate up to $100 billion in value based on optimized innovation, enhanced efficiency of clinical trials and the creation of various novel tools for physicians, insurers and consumers. 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2. Finance: 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More than 90% of the top 50 financial institutions around the world are using machine learning and advanced analytics. One of the core machine learning use cases in banking/finance domain is to combat fraud. </a:t>
            </a:r>
          </a:p>
          <a:p>
            <a:r>
              <a:rPr lang="en-US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3. Retail: 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According to The Realities of Online </a:t>
            </a:r>
            <a:r>
              <a:rPr lang="en-US" altLang="zh-CN" sz="1600" b="0" i="0" kern="1200" dirty="0" err="1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Personalisation</a:t>
            </a:r>
            <a:r>
              <a:rPr lang="en-US" altLang="zh-CN" sz="1600" b="0" i="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Report, 42% of retailers are using personalized product recommendations using machine learning technology.</a:t>
            </a:r>
          </a:p>
          <a:p>
            <a:r>
              <a:rPr lang="en-US" sz="1600" b="0" i="0" kern="1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31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8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190572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42741" cy="6858000"/>
              <a:chOff x="0" y="0"/>
              <a:chExt cx="4742741" cy="6858000"/>
            </a:xfrm>
          </p:grpSpPr>
          <p:pic>
            <p:nvPicPr>
              <p:cNvPr id="9" name="Picture 8" descr="Stacked book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05581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346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altLang="zh-CN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346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6A09E-12D5-4B1D-B8BB-C300B1DDD423}" type="datetime1">
              <a:rPr lang="en-US" smtClean="0"/>
              <a:t>2/3/2018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CA53D-4C84-40AA-983E-A1E818A7FEFC}" type="datetime1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>
            <a:lvl5pPr>
              <a:defRPr/>
            </a:lvl5pPr>
            <a:lvl6pPr marL="2418976" indent="-285750">
              <a:buFont typeface="Century Gothic" panose="020B0502020202020204" pitchFamily="34" charset="0"/>
              <a:buChar char="–"/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FCEE-AE66-4EAB-9C04-97F8A56A6354}" type="datetime1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9377B-053C-438C-8A98-92C419A6701C}" type="datetime1">
              <a:rPr lang="en-US" smtClean="0"/>
              <a:t>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4" name="Rectangle 3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818" y="0"/>
              <a:ext cx="4591594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481252" y="0"/>
              <a:ext cx="13716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tx2"/>
                </a:solidFill>
              </a:endParaRPr>
            </a:p>
          </p:txBody>
        </p:sp>
      </p:grpSp>
      <p:pic>
        <p:nvPicPr>
          <p:cNvPr id="5" name="Picture 4" descr="Stacked book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18" y="0"/>
            <a:ext cx="4591594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37149" y="1498601"/>
            <a:ext cx="7008574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54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altLang="zh-CN"/>
              <a:t>Click to edit Master title style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37149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CEF46-0123-4A75-9835-49DC49D53DE2}" type="datetime1">
              <a:rPr lang="en-US" smtClean="0"/>
              <a:t>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82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buFont typeface="Century Gothic" panose="020B0502020202020204" pitchFamily="34" charset="0"/>
              <a:buChar char="–"/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8"/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378D-18AE-47D1-B10A-42F623B40082}" type="datetime1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297078" indent="-285750">
              <a:buFont typeface="Century Gothic" panose="020B0502020202020204" pitchFamily="34" charset="0"/>
              <a:buChar char="–"/>
              <a:defRPr sz="1800"/>
            </a:lvl6pPr>
            <a:lvl7pPr marL="2568575" indent="-285750">
              <a:defRPr sz="1800"/>
            </a:lvl7pPr>
            <a:lvl8pPr marL="2860675" indent="-285750">
              <a:defRPr sz="1800"/>
            </a:lvl8pPr>
            <a:lvl9pPr marL="3151188" indent="-28575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F6AE8-D704-41F6-B16A-5547B5672AC1}" type="datetime1">
              <a:rPr lang="en-US" smtClean="0"/>
              <a:t>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9538-6F63-4C0B-916D-ED3F4E0A1B28}" type="datetime1">
              <a:rPr lang="en-US" smtClean="0"/>
              <a:t>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F15BF-7116-4A9E-8022-5A2DC937F971}" type="datetime1">
              <a:rPr lang="en-US" smtClean="0"/>
              <a:t>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 altLang="zh-CN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418976" indent="-285750">
              <a:buFont typeface="Century Gothic" panose="020B0502020202020204" pitchFamily="34" charset="0"/>
              <a:buChar char="–"/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5612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8DC91-5A3B-40CE-8C1D-279A8EF6E008}" type="datetime1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>
                <a:effectLst/>
              </a:defRPr>
            </a:lvl1pPr>
          </a:lstStyle>
          <a:p>
            <a:r>
              <a:rPr lang="en-US" altLang="zh-CN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altLang="zh-CN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7C20A-B94A-4E20-B4B2-88A7825AE904}" type="datetime1">
              <a:rPr lang="en-US" smtClean="0"/>
              <a:t>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0" y="0"/>
            <a:ext cx="12188952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62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tstrap.pypa.io/get-pip.p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Machine Learning</a:t>
            </a:r>
            <a:r>
              <a:rPr lang="en-US" dirty="0"/>
              <a:t>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1689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ivon-zilis-Machine_Intelligence_Landscape_12-10-2014.jpg">
            <a:extLst>
              <a:ext uri="{FF2B5EF4-FFF2-40B4-BE49-F238E27FC236}">
                <a16:creationId xmlns:a16="http://schemas.microsoft.com/office/drawing/2014/main" id="{D48AB015-25A9-4801-B0D9-D5B5AAE2B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A2E18F-E698-462E-B026-2E9A7294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6396E-CF6F-49E5-961D-3B69AD97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49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9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B65B6E-F908-46D9-A4D0-AB80C3F9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548680"/>
            <a:ext cx="8568952" cy="612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7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A2E18F-E698-462E-B026-2E9A7294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F9EA7C-A66E-425D-A44C-C2029D0C4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0" y="11723"/>
            <a:ext cx="12431996" cy="68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9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</a:p>
          <a:p>
            <a:r>
              <a:rPr lang="en-US" altLang="zh-CN" dirty="0"/>
              <a:t>Pip</a:t>
            </a:r>
          </a:p>
          <a:p>
            <a:r>
              <a:rPr lang="en-US" altLang="zh-CN" dirty="0"/>
              <a:t>TensorFlow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en-US" altLang="zh-CN" dirty="0" err="1"/>
              <a:t>Jupyter</a:t>
            </a:r>
            <a:r>
              <a:rPr lang="en-US" altLang="zh-CN" dirty="0"/>
              <a:t> </a:t>
            </a:r>
            <a:r>
              <a:rPr lang="en-US" altLang="zh-CN" dirty="0" err="1"/>
              <a:t>Matplotlib</a:t>
            </a:r>
            <a:endParaRPr lang="en-US" altLang="zh-CN" dirty="0"/>
          </a:p>
          <a:p>
            <a:r>
              <a:rPr lang="en-US" altLang="zh-CN" dirty="0"/>
              <a:t>Notepad++</a:t>
            </a:r>
          </a:p>
          <a:p>
            <a:r>
              <a:rPr lang="en-US" altLang="zh-CN" dirty="0" err="1"/>
              <a:t>ConEmu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Optional: VS Code or </a:t>
            </a:r>
            <a:r>
              <a:rPr lang="en-US" dirty="0" err="1"/>
              <a:t>PyCharm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2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Python : </a:t>
            </a:r>
            <a:r>
              <a:rPr lang="en-US" altLang="zh-CN" dirty="0">
                <a:hlinkClick r:id="rId3"/>
              </a:rPr>
              <a:t>https://www.python.org/downloads/release/python-362/</a:t>
            </a:r>
            <a:endParaRPr lang="en-US" altLang="zh-CN" dirty="0"/>
          </a:p>
          <a:p>
            <a:r>
              <a:rPr lang="en-US" altLang="zh-CN" dirty="0"/>
              <a:t>Add python path to PATH environment variable</a:t>
            </a:r>
          </a:p>
          <a:p>
            <a:r>
              <a:rPr lang="en-US" altLang="zh-CN" dirty="0"/>
              <a:t>Pip </a:t>
            </a:r>
            <a:r>
              <a:rPr lang="en-US" altLang="zh-CN" dirty="0">
                <a:hlinkClick r:id="rId4"/>
              </a:rPr>
              <a:t>https://bootstrap.pypa.io/get-pip.py</a:t>
            </a:r>
            <a:endParaRPr lang="en-US" altLang="zh-CN" dirty="0"/>
          </a:p>
          <a:p>
            <a:r>
              <a:rPr lang="en-US" altLang="zh-CN" dirty="0"/>
              <a:t>Python get_pip.py</a:t>
            </a:r>
          </a:p>
          <a:p>
            <a:r>
              <a:rPr lang="en-US" altLang="zh-CN" dirty="0"/>
              <a:t>pip install TensorFlow </a:t>
            </a:r>
          </a:p>
          <a:p>
            <a:r>
              <a:rPr lang="en-US" altLang="zh-CN" dirty="0"/>
              <a:t>Pip install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Pip install </a:t>
            </a:r>
            <a:r>
              <a:rPr lang="en-US" altLang="zh-CN" dirty="0" err="1"/>
              <a:t>Jupyter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Pip install </a:t>
            </a:r>
            <a:r>
              <a:rPr lang="en-US" altLang="zh-CN" dirty="0" err="1"/>
              <a:t>Matplotlib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A2E18F-E698-462E-B026-2E9A7294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Regression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A008F-661C-4D7C-9D4F-E2ED851AD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1988840"/>
            <a:ext cx="10225136" cy="3523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482105-CE5D-4E47-A6C7-82AAF64EBC6D}"/>
                  </a:ext>
                </a:extLst>
              </p:cNvPr>
              <p:cNvSpPr txBox="1"/>
              <p:nvPr/>
            </p:nvSpPr>
            <p:spPr>
              <a:xfrm>
                <a:off x="1272273" y="5852747"/>
                <a:ext cx="260847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𝑆𝑎𝑙𝑒𝑠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482105-CE5D-4E47-A6C7-82AAF64EB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73" y="5852747"/>
                <a:ext cx="2608471" cy="350865"/>
              </a:xfrm>
              <a:prstGeom prst="rect">
                <a:avLst/>
              </a:prstGeom>
              <a:blipFill>
                <a:blip r:embed="rId4"/>
                <a:stretch>
                  <a:fillRect l="-2103" r="-1869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05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28A9-A601-4080-943E-C18ED6A8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Content: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DFD2A-175C-4F31-93A6-84364C74C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machine learning</a:t>
            </a:r>
          </a:p>
          <a:p>
            <a:r>
              <a:rPr lang="en-US" altLang="zh-CN" dirty="0"/>
              <a:t>What machine learning can do</a:t>
            </a:r>
          </a:p>
          <a:p>
            <a:r>
              <a:rPr lang="en-US" altLang="zh-CN" dirty="0"/>
              <a:t>Roadmap of machine learning</a:t>
            </a:r>
          </a:p>
          <a:p>
            <a:r>
              <a:rPr lang="en-US" altLang="zh-CN" dirty="0"/>
              <a:t>Setup development environment</a:t>
            </a:r>
          </a:p>
          <a:p>
            <a:r>
              <a:rPr lang="en-US" altLang="zh-CN" dirty="0"/>
              <a:t>Simple linear regression example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30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26B9E-0E75-4B92-AE74-A3D312C6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 is…</a:t>
            </a:r>
            <a:endParaRPr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FA5CE6-993E-4682-BC73-816364135B17}"/>
              </a:ext>
            </a:extLst>
          </p:cNvPr>
          <p:cNvSpPr/>
          <p:nvPr/>
        </p:nvSpPr>
        <p:spPr>
          <a:xfrm>
            <a:off x="1138094" y="1804028"/>
            <a:ext cx="99248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Machine learning, a branch of artificial intelligence, concerns the construction and study of systems that can learn from data.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34E87D-C994-4DCF-AC72-C6E94157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47" y="3429000"/>
            <a:ext cx="2253564" cy="223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4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26B9E-0E75-4B92-AE74-A3D312C6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 Learning is…</a:t>
            </a:r>
            <a:endParaRPr lang="zh-C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75DB31-D776-44ED-8138-BBD682D5870C}"/>
              </a:ext>
            </a:extLst>
          </p:cNvPr>
          <p:cNvSpPr/>
          <p:nvPr/>
        </p:nvSpPr>
        <p:spPr>
          <a:xfrm>
            <a:off x="1197868" y="1988840"/>
            <a:ext cx="8294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Machine learning is about predicting the future based on the past.</a:t>
            </a:r>
          </a:p>
          <a:p>
            <a:r>
              <a:rPr lang="tr-TR" sz="2400" dirty="0">
                <a:solidFill>
                  <a:schemeClr val="tx2"/>
                </a:solidFill>
              </a:rPr>
              <a:t>					-- Hal Daume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C9D2C-BF66-496C-8023-1858325000A3}"/>
              </a:ext>
            </a:extLst>
          </p:cNvPr>
          <p:cNvSpPr/>
          <p:nvPr/>
        </p:nvSpPr>
        <p:spPr>
          <a:xfrm>
            <a:off x="983160" y="4045609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757A2-428D-4656-AD35-8CAA8E877E8D}"/>
              </a:ext>
            </a:extLst>
          </p:cNvPr>
          <p:cNvSpPr txBox="1"/>
          <p:nvPr/>
        </p:nvSpPr>
        <p:spPr>
          <a:xfrm>
            <a:off x="972453" y="4538278"/>
            <a:ext cx="13083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Training</a:t>
            </a:r>
          </a:p>
          <a:p>
            <a:pPr algn="ctr"/>
            <a:r>
              <a:rPr lang="en-US" sz="2800" dirty="0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BC85C-4A20-490F-B267-A93395854F02}"/>
              </a:ext>
            </a:extLst>
          </p:cNvPr>
          <p:cNvSpPr txBox="1"/>
          <p:nvPr/>
        </p:nvSpPr>
        <p:spPr>
          <a:xfrm rot="19287826">
            <a:off x="2307074" y="3994580"/>
            <a:ext cx="925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30A875-7168-41A8-AD0D-78932B10985E}"/>
              </a:ext>
            </a:extLst>
          </p:cNvPr>
          <p:cNvSpPr/>
          <p:nvPr/>
        </p:nvSpPr>
        <p:spPr>
          <a:xfrm>
            <a:off x="3170392" y="4356055"/>
            <a:ext cx="1799618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50AD93-B8D7-4390-A32A-6D90061064AA}"/>
              </a:ext>
            </a:extLst>
          </p:cNvPr>
          <p:cNvSpPr txBox="1"/>
          <p:nvPr/>
        </p:nvSpPr>
        <p:spPr>
          <a:xfrm>
            <a:off x="3382058" y="4589611"/>
            <a:ext cx="130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model/</a:t>
            </a:r>
          </a:p>
          <a:p>
            <a:r>
              <a:rPr lang="en-US" sz="2400" dirty="0"/>
              <a:t>predictor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D8A57-1DD8-4060-A9B2-BA537FE8D6E3}"/>
              </a:ext>
            </a:extLst>
          </p:cNvPr>
          <p:cNvSpPr txBox="1"/>
          <p:nvPr/>
        </p:nvSpPr>
        <p:spPr>
          <a:xfrm>
            <a:off x="1197868" y="3424721"/>
            <a:ext cx="71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past</a:t>
            </a:r>
          </a:p>
        </p:txBody>
      </p:sp>
      <p:sp>
        <p:nvSpPr>
          <p:cNvPr id="13" name="Right Arrow 11">
            <a:extLst>
              <a:ext uri="{FF2B5EF4-FFF2-40B4-BE49-F238E27FC236}">
                <a16:creationId xmlns:a16="http://schemas.microsoft.com/office/drawing/2014/main" id="{BD1451BF-6CF5-4B47-8172-3644DCDA65C6}"/>
              </a:ext>
            </a:extLst>
          </p:cNvPr>
          <p:cNvSpPr/>
          <p:nvPr/>
        </p:nvSpPr>
        <p:spPr>
          <a:xfrm>
            <a:off x="2436609" y="4734881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7DB780-D58B-4F06-8891-DF033C1ADBA4}"/>
              </a:ext>
            </a:extLst>
          </p:cNvPr>
          <p:cNvCxnSpPr/>
          <p:nvPr/>
        </p:nvCxnSpPr>
        <p:spPr>
          <a:xfrm>
            <a:off x="5072918" y="3424721"/>
            <a:ext cx="0" cy="304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219D6F-CA6B-41D9-B2E0-C15C9E754F69}"/>
              </a:ext>
            </a:extLst>
          </p:cNvPr>
          <p:cNvSpPr txBox="1"/>
          <p:nvPr/>
        </p:nvSpPr>
        <p:spPr>
          <a:xfrm rot="19287826">
            <a:off x="8827700" y="3857089"/>
            <a:ext cx="1194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2A7A78-A27E-4BEB-A49C-99FB32926906}"/>
              </a:ext>
            </a:extLst>
          </p:cNvPr>
          <p:cNvSpPr/>
          <p:nvPr/>
        </p:nvSpPr>
        <p:spPr>
          <a:xfrm>
            <a:off x="7381979" y="4363834"/>
            <a:ext cx="1673318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80DFDA-4007-4948-AC83-210AD6D740E8}"/>
              </a:ext>
            </a:extLst>
          </p:cNvPr>
          <p:cNvSpPr txBox="1"/>
          <p:nvPr/>
        </p:nvSpPr>
        <p:spPr>
          <a:xfrm>
            <a:off x="7410745" y="4597390"/>
            <a:ext cx="1306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model/</a:t>
            </a:r>
          </a:p>
          <a:p>
            <a:r>
              <a:rPr lang="en-US" sz="2400" dirty="0"/>
              <a:t>predictor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39D5A-407D-47F0-8E85-23AD5589E2F3}"/>
              </a:ext>
            </a:extLst>
          </p:cNvPr>
          <p:cNvSpPr txBox="1"/>
          <p:nvPr/>
        </p:nvSpPr>
        <p:spPr>
          <a:xfrm>
            <a:off x="5483021" y="3424721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652275-D9AE-4584-BFAE-E06B356663A2}"/>
              </a:ext>
            </a:extLst>
          </p:cNvPr>
          <p:cNvSpPr/>
          <p:nvPr/>
        </p:nvSpPr>
        <p:spPr>
          <a:xfrm>
            <a:off x="5290961" y="4045609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F49721-67D3-4037-83B7-E2D708B160EE}"/>
              </a:ext>
            </a:extLst>
          </p:cNvPr>
          <p:cNvSpPr txBox="1"/>
          <p:nvPr/>
        </p:nvSpPr>
        <p:spPr>
          <a:xfrm>
            <a:off x="5341982" y="4474280"/>
            <a:ext cx="11437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Testing</a:t>
            </a:r>
          </a:p>
          <a:p>
            <a:pPr algn="ctr"/>
            <a:r>
              <a:rPr lang="en-US" sz="2800" dirty="0"/>
              <a:t>Data</a:t>
            </a:r>
          </a:p>
        </p:txBody>
      </p:sp>
      <p:sp>
        <p:nvSpPr>
          <p:cNvPr id="23" name="Right Arrow 31">
            <a:extLst>
              <a:ext uri="{FF2B5EF4-FFF2-40B4-BE49-F238E27FC236}">
                <a16:creationId xmlns:a16="http://schemas.microsoft.com/office/drawing/2014/main" id="{1940EE94-0E9F-4F11-8176-34F44AAEBBA7}"/>
              </a:ext>
            </a:extLst>
          </p:cNvPr>
          <p:cNvSpPr/>
          <p:nvPr/>
        </p:nvSpPr>
        <p:spPr>
          <a:xfrm>
            <a:off x="6673278" y="4749790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ight Arrow 32">
            <a:extLst>
              <a:ext uri="{FF2B5EF4-FFF2-40B4-BE49-F238E27FC236}">
                <a16:creationId xmlns:a16="http://schemas.microsoft.com/office/drawing/2014/main" id="{D92CD9A4-9C32-4553-A8AB-3840F2F20A2F}"/>
              </a:ext>
            </a:extLst>
          </p:cNvPr>
          <p:cNvSpPr/>
          <p:nvPr/>
        </p:nvSpPr>
        <p:spPr>
          <a:xfrm>
            <a:off x="9145438" y="4727555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0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26B9E-0E75-4B92-AE74-A3D312C6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machine learning</a:t>
            </a:r>
            <a:endParaRPr lang="zh-CN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EB8F93-B621-494C-81E5-EE1DF9B33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0556" y="1556792"/>
            <a:ext cx="4192890" cy="49557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896077-6E55-4AA8-9EB6-2F1165E52767}"/>
                  </a:ext>
                </a:extLst>
              </p:cNvPr>
              <p:cNvSpPr txBox="1"/>
              <p:nvPr/>
            </p:nvSpPr>
            <p:spPr>
              <a:xfrm>
                <a:off x="1341884" y="3582191"/>
                <a:ext cx="1320298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896077-6E55-4AA8-9EB6-2F1165E5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884" y="3582191"/>
                <a:ext cx="1320298" cy="350865"/>
              </a:xfrm>
              <a:prstGeom prst="rect">
                <a:avLst/>
              </a:prstGeom>
              <a:blipFill>
                <a:blip r:embed="rId4"/>
                <a:stretch>
                  <a:fillRect l="-4147" t="-1754" r="-7373" b="-40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6EDDCEB-21D2-40AC-B70F-877631BCE254}"/>
              </a:ext>
            </a:extLst>
          </p:cNvPr>
          <p:cNvSpPr txBox="1"/>
          <p:nvPr/>
        </p:nvSpPr>
        <p:spPr>
          <a:xfrm>
            <a:off x="1362717" y="2046707"/>
            <a:ext cx="4919616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dirty="0"/>
              <a:t>Given input X, you have output Y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C9B7F-E94B-4B4E-B89C-5BFDCB9BCB32}"/>
              </a:ext>
            </a:extLst>
          </p:cNvPr>
          <p:cNvSpPr txBox="1"/>
          <p:nvPr/>
        </p:nvSpPr>
        <p:spPr>
          <a:xfrm>
            <a:off x="1341884" y="2574079"/>
            <a:ext cx="6072175" cy="7017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dirty="0"/>
              <a:t>Look for a function f that generate Y out </a:t>
            </a:r>
          </a:p>
          <a:p>
            <a:pPr>
              <a:lnSpc>
                <a:spcPct val="95000"/>
              </a:lnSpc>
            </a:pPr>
            <a:r>
              <a:rPr lang="en-US" altLang="zh-CN" dirty="0"/>
              <a:t>of X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BAC494-CE44-49D2-A543-E30892DF708A}"/>
              </a:ext>
            </a:extLst>
          </p:cNvPr>
          <p:cNvSpPr txBox="1"/>
          <p:nvPr/>
        </p:nvSpPr>
        <p:spPr>
          <a:xfrm>
            <a:off x="1362717" y="4242798"/>
            <a:ext cx="5519140" cy="7017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dirty="0"/>
              <a:t>Use f to do prediction on new input X</a:t>
            </a:r>
          </a:p>
          <a:p>
            <a:pPr>
              <a:lnSpc>
                <a:spcPct val="95000"/>
              </a:lnSpc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BD225-E0AA-4BF4-BA86-6E70F1DB6293}"/>
                  </a:ext>
                </a:extLst>
              </p:cNvPr>
              <p:cNvSpPr txBox="1"/>
              <p:nvPr/>
            </p:nvSpPr>
            <p:spPr>
              <a:xfrm>
                <a:off x="1362717" y="4956629"/>
                <a:ext cx="2112886" cy="377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5BD225-E0AA-4BF4-BA86-6E70F1DB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717" y="4956629"/>
                <a:ext cx="2112886" cy="377989"/>
              </a:xfrm>
              <a:prstGeom prst="rect">
                <a:avLst/>
              </a:prstGeom>
              <a:blipFill>
                <a:blip r:embed="rId5"/>
                <a:stretch>
                  <a:fillRect l="-2890" t="-3226" r="-4624" b="-2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836BCB0-DDCF-4726-9B25-E87396569D55}"/>
              </a:ext>
            </a:extLst>
          </p:cNvPr>
          <p:cNvSpPr/>
          <p:nvPr/>
        </p:nvSpPr>
        <p:spPr>
          <a:xfrm>
            <a:off x="1362717" y="5911517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https://www.youtube.com/watch?v=IpGxLWOIZy4</a:t>
            </a:r>
          </a:p>
        </p:txBody>
      </p:sp>
    </p:spTree>
    <p:extLst>
      <p:ext uri="{BB962C8B-B14F-4D97-AF65-F5344CB8AC3E}">
        <p14:creationId xmlns:p14="http://schemas.microsoft.com/office/powerpoint/2010/main" val="35489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26B9E-0E75-4B92-AE74-A3D312C6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machine learning can do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835ED4-73C5-4922-A34A-FCCB30E14C56}"/>
              </a:ext>
            </a:extLst>
          </p:cNvPr>
          <p:cNvSpPr/>
          <p:nvPr/>
        </p:nvSpPr>
        <p:spPr>
          <a:xfrm>
            <a:off x="549796" y="6376190"/>
            <a:ext cx="94330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https://medium.mybridge.co/learn-to-build-a-machine-learning-application-from-top-articles-of-2017-cdd5638453fc</a:t>
            </a:r>
            <a:endParaRPr lang="zh-CN" altLang="en-US" sz="1200" dirty="0"/>
          </a:p>
        </p:txBody>
      </p:sp>
      <p:pic>
        <p:nvPicPr>
          <p:cNvPr id="4098" name="Picture 2" descr="https://cdn-images-1.medium.com/max/1200/0*YGouc8EzlPKJwpHd.jpg">
            <a:extLst>
              <a:ext uri="{FF2B5EF4-FFF2-40B4-BE49-F238E27FC236}">
                <a16:creationId xmlns:a16="http://schemas.microsoft.com/office/drawing/2014/main" id="{0B96888E-8433-4CE3-B386-FBF0A2EF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057" y="18478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-images-1.medium.com/max/1200/0*OiDwcyRlmV53hv4L.png">
            <a:extLst>
              <a:ext uri="{FF2B5EF4-FFF2-40B4-BE49-F238E27FC236}">
                <a16:creationId xmlns:a16="http://schemas.microsoft.com/office/drawing/2014/main" id="{99EE9C9C-4C58-4C18-B26E-F038E4789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36" y="18478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-images-1.medium.com/max/1200/0*3NaJfKvvP9njh8_y.png">
            <a:extLst>
              <a:ext uri="{FF2B5EF4-FFF2-40B4-BE49-F238E27FC236}">
                <a16:creationId xmlns:a16="http://schemas.microsoft.com/office/drawing/2014/main" id="{6B6B4CE0-745B-4DFE-8830-EE3C3CDF7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26" y="18478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22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26B9E-0E75-4B92-AE74-A3D312C6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machine learning can do</a:t>
            </a:r>
            <a:endParaRPr lang="zh-CN" altLang="en-US" dirty="0"/>
          </a:p>
        </p:txBody>
      </p:sp>
      <p:pic>
        <p:nvPicPr>
          <p:cNvPr id="3" name="Picture 4" descr="https://cdn-images-1.medium.com/max/1200/0*i9KX8l-zLMvUi37I.png">
            <a:extLst>
              <a:ext uri="{FF2B5EF4-FFF2-40B4-BE49-F238E27FC236}">
                <a16:creationId xmlns:a16="http://schemas.microsoft.com/office/drawing/2014/main" id="{87F962D1-DAAC-4DE8-9380-BAF114781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20" y="213285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cdn-images-1.medium.com/max/1200/0*nY1G40XjpwDpRSgx.png">
            <a:extLst>
              <a:ext uri="{FF2B5EF4-FFF2-40B4-BE49-F238E27FC236}">
                <a16:creationId xmlns:a16="http://schemas.microsoft.com/office/drawing/2014/main" id="{0BE73843-544C-4C59-93EF-A3A0D08A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213285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cdn-images-1.medium.com/max/1200/0*IUFORQURP9QZM5cu.gif">
            <a:extLst>
              <a:ext uri="{FF2B5EF4-FFF2-40B4-BE49-F238E27FC236}">
                <a16:creationId xmlns:a16="http://schemas.microsoft.com/office/drawing/2014/main" id="{0F52F6B8-CC58-4892-9F00-68958F8AE8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72" y="213285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44FAB-0FED-4C20-8B75-E79052B4784F}"/>
              </a:ext>
            </a:extLst>
          </p:cNvPr>
          <p:cNvSpPr/>
          <p:nvPr/>
        </p:nvSpPr>
        <p:spPr>
          <a:xfrm>
            <a:off x="549796" y="6376190"/>
            <a:ext cx="94330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https://medium.mybridge.co/learn-to-build-a-machine-learning-application-from-top-articles-of-2017-cdd5638453fc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2604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26B9E-0E75-4B92-AE74-A3D312C6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machine learning can do</a:t>
            </a:r>
            <a:endParaRPr lang="zh-CN" altLang="en-US" dirty="0"/>
          </a:p>
        </p:txBody>
      </p:sp>
      <p:pic>
        <p:nvPicPr>
          <p:cNvPr id="2050" name="Picture 2" descr="https://cdn-images-1.medium.com/max/1200/0*mo_DymUfDjXjoqeF.png">
            <a:extLst>
              <a:ext uri="{FF2B5EF4-FFF2-40B4-BE49-F238E27FC236}">
                <a16:creationId xmlns:a16="http://schemas.microsoft.com/office/drawing/2014/main" id="{D77B7564-162A-4008-8F59-0030E7AA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3" y="191683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1200/0*6aqTyZHzxQJ7qdGT.jpg">
            <a:extLst>
              <a:ext uri="{FF2B5EF4-FFF2-40B4-BE49-F238E27FC236}">
                <a16:creationId xmlns:a16="http://schemas.microsoft.com/office/drawing/2014/main" id="{C9216ED8-BE08-4B19-8228-61257F807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381" y="191683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mages-1.medium.com/max/1200/0*w_wMHfZH-3b8wUsb.png">
            <a:extLst>
              <a:ext uri="{FF2B5EF4-FFF2-40B4-BE49-F238E27FC236}">
                <a16:creationId xmlns:a16="http://schemas.microsoft.com/office/drawing/2014/main" id="{E0E1C81E-BCBF-4571-ABF7-E5ABBFF8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96" y="191683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14ADF8-4E92-4EBD-9B5E-8AD9C948C33D}"/>
              </a:ext>
            </a:extLst>
          </p:cNvPr>
          <p:cNvSpPr/>
          <p:nvPr/>
        </p:nvSpPr>
        <p:spPr>
          <a:xfrm>
            <a:off x="549796" y="6376190"/>
            <a:ext cx="94330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https://medium.mybridge.co/learn-to-build-a-machine-learning-application-from-top-articles-of-2017-cdd5638453fc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8942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A26B9E-0E75-4B92-AE74-A3D312C6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machine learning can do</a:t>
            </a:r>
            <a:endParaRPr lang="zh-CN" altLang="en-US" dirty="0"/>
          </a:p>
        </p:txBody>
      </p:sp>
      <p:pic>
        <p:nvPicPr>
          <p:cNvPr id="1026" name="Picture 2" descr="Machine Learning Applications in Healthcare">
            <a:extLst>
              <a:ext uri="{FF2B5EF4-FFF2-40B4-BE49-F238E27FC236}">
                <a16:creationId xmlns:a16="http://schemas.microsoft.com/office/drawing/2014/main" id="{2A5E9899-C95F-40F9-A64D-EB79167EF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905440"/>
            <a:ext cx="288000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835ED4-73C5-4922-A34A-FCCB30E14C56}"/>
              </a:ext>
            </a:extLst>
          </p:cNvPr>
          <p:cNvSpPr/>
          <p:nvPr/>
        </p:nvSpPr>
        <p:spPr>
          <a:xfrm>
            <a:off x="549796" y="6376190"/>
            <a:ext cx="82809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https://www.dezyre.com/article/top-10-industrial-applications-of-machine-learning/364</a:t>
            </a:r>
          </a:p>
        </p:txBody>
      </p:sp>
      <p:pic>
        <p:nvPicPr>
          <p:cNvPr id="1028" name="Picture 4" descr="Applications of Machine Learning in Banking and Finance">
            <a:extLst>
              <a:ext uri="{FF2B5EF4-FFF2-40B4-BE49-F238E27FC236}">
                <a16:creationId xmlns:a16="http://schemas.microsoft.com/office/drawing/2014/main" id="{DE11CFE8-107E-4F3B-9909-A89B27B7A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936" y="1905440"/>
            <a:ext cx="288000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 Application in Retail">
            <a:extLst>
              <a:ext uri="{FF2B5EF4-FFF2-40B4-BE49-F238E27FC236}">
                <a16:creationId xmlns:a16="http://schemas.microsoft.com/office/drawing/2014/main" id="{DAF71BF9-9E10-4781-A8BE-F6A34FD2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146" y="1905440"/>
            <a:ext cx="288000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chine Learning Applications in Travel">
            <a:extLst>
              <a:ext uri="{FF2B5EF4-FFF2-40B4-BE49-F238E27FC236}">
                <a16:creationId xmlns:a16="http://schemas.microsoft.com/office/drawing/2014/main" id="{3DD0C9F5-78CB-453D-BCAE-856E7A9F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84" y="4005256"/>
            <a:ext cx="288000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chine Learning Applications in Social Media">
            <a:extLst>
              <a:ext uri="{FF2B5EF4-FFF2-40B4-BE49-F238E27FC236}">
                <a16:creationId xmlns:a16="http://schemas.microsoft.com/office/drawing/2014/main" id="{D07709C3-9527-4663-9562-12E08F658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28" y="4005256"/>
            <a:ext cx="288000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42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ass open house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Classroom open house presentation.potx" id="{AB7D8AB0-4323-4322-AB21-8CB398DB9E96}" vid="{5BFEA1FF-C39F-48A2-B239-4B55565FC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Classroom open house presentation</Template>
  <TotalTime>330</TotalTime>
  <Words>597</Words>
  <Application>Microsoft Office PowerPoint</Application>
  <PresentationFormat>Custom</PresentationFormat>
  <Paragraphs>91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宋体</vt:lpstr>
      <vt:lpstr>Arial</vt:lpstr>
      <vt:lpstr>Cambria Math</vt:lpstr>
      <vt:lpstr>Century Gothic</vt:lpstr>
      <vt:lpstr>Class open house presentation</vt:lpstr>
      <vt:lpstr>Machine Learning </vt:lpstr>
      <vt:lpstr>Content:</vt:lpstr>
      <vt:lpstr>Machine Learning is…</vt:lpstr>
      <vt:lpstr>Machine Learning is…</vt:lpstr>
      <vt:lpstr>What is machine learning</vt:lpstr>
      <vt:lpstr>What machine learning can do</vt:lpstr>
      <vt:lpstr>What machine learning can do</vt:lpstr>
      <vt:lpstr>What machine learning can do</vt:lpstr>
      <vt:lpstr>What machine learning can do</vt:lpstr>
      <vt:lpstr>PowerPoint Presentation</vt:lpstr>
      <vt:lpstr>PowerPoint Presentation</vt:lpstr>
      <vt:lpstr>PowerPoint Presentation</vt:lpstr>
      <vt:lpstr>PowerPoint Presentation</vt:lpstr>
      <vt:lpstr>Required Software</vt:lpstr>
      <vt:lpstr>Required Software</vt:lpstr>
      <vt:lpstr>Linear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Haiyang Cui</dc:creator>
  <cp:lastModifiedBy>Haiyang Cui</cp:lastModifiedBy>
  <cp:revision>31</cp:revision>
  <dcterms:created xsi:type="dcterms:W3CDTF">2018-01-31T19:02:55Z</dcterms:created>
  <dcterms:modified xsi:type="dcterms:W3CDTF">2018-02-03T10:56:03Z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